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1" r:id="rId5"/>
    <p:sldId id="259" r:id="rId6"/>
    <p:sldId id="260" r:id="rId7"/>
    <p:sldId id="262" r:id="rId8"/>
    <p:sldId id="265" r:id="rId9"/>
    <p:sldId id="266" r:id="rId10"/>
    <p:sldId id="267" r:id="rId11"/>
    <p:sldId id="268" r:id="rId12"/>
    <p:sldId id="263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65ED-E7F3-4C3B-955E-9D8D2AA0E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4D1E1-F111-443D-8999-7399D0CF1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C678A-6F10-4BC2-8667-97E32D15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33C63-BDE9-467B-A8DA-7C7E243E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9198-F9C8-4898-A778-D0E6257F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6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ACE-DDB0-44FE-A873-2265DECA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3D704-69A8-4CE3-8E15-F3602038A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908A-3CAE-49D0-A18F-78810B04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51A79-6D2D-472A-BD1C-846FA5DD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0008-F2B4-43AF-84F0-6B248D72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1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A0272-340C-4799-8DF0-6AC07BA4F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DCE4F-196A-4021-9545-3EE4ECB00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E18C-7A91-4ACF-858E-322CBC8A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16D34-E5A1-459A-8AF8-5EA17977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40887-155E-4FFC-B13C-A1E5A586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48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BAFC-78D6-4D7B-B51E-3A686CF0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6D0E-20EB-45F2-B0F0-8ECD3DF8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C08-1F13-41C2-A9FD-60887DBE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A2E5-F343-4D1E-AF0E-93E2B804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4F60C-804A-4F64-AEE1-B6F1E815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2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FD16-544F-498A-A01D-E8C7CC35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ACCC-E982-404B-A247-E7B3DED7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180B-C8E2-4ABF-ABD7-D50B8FC6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21D0-5B44-4F41-9860-7EBA94A1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C32AC-CD85-4494-9376-07E7189D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4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C288-5BD7-470A-94B9-3760BF55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4439-D442-4DC9-9013-B8D85640A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AD50B-99D0-4E3F-B5F7-AF6579B34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2CC69-9A5B-4EBC-8DAD-495EBE44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934FD-1F0A-49E8-915E-27B57C6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2DDC6-97A1-4D2F-97B8-DD7E718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796E-EC5C-43FF-8B05-99B54E5F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CD11-76DF-4181-A4BE-70EA0B4E8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2281-B2FE-4514-91E8-69596394B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3F05B-580F-4028-B1E4-05195B72F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A4B75-BC5C-4749-86C8-FF131AA5E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18D4B-A556-4491-BCCA-652D2644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0F5A7-B3D3-4903-B923-048E647B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7544F-3986-47BC-8912-FC34AF3C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22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15A8-551D-40D8-B7FC-7941EE2C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3E4BD-886C-4485-B43F-21428451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5B10B-5A3D-47C9-AE72-7844BC5C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DD0A2-6C87-4116-A231-E19463E5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44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8EBA7-2DC7-47F9-92E0-15F19377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E7F50-A0C0-448E-B87B-1D82533B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EFED1-AC09-4704-BA5F-9F50B3ED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79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9B3C-B41E-4D2E-AA4D-0111FC0A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0B6C-21D9-41D0-B35F-3EF891D7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1D6D6-62D5-4B5A-B06B-0306D806A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5C5A-5138-43C2-9269-C26BC7F6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B5E41-BC49-4203-A115-84B9A0E2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0A13C-7040-4B1E-80E8-B036ECC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0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E37C-33A7-4F13-8A30-F21C73FB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059E7-44B7-4533-80C2-C50EA7583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644B6-57C8-4737-B834-0CC2C624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530F7-4F33-4CAB-9A52-8E97DA7E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66B1-07FD-421B-9520-1C88831E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A5698-7C63-46B4-A2D3-62974AA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7651E-523E-4B20-9CF2-AB6C1402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B106-DCC5-497C-BD17-ECD706436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FD81-D696-4B31-93A8-F0D2B9DA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C997-7550-4D9B-8891-3E356B11580D}" type="datetimeFigureOut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C85C2-2032-4BC4-A338-5F7D502E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11140-303B-451E-A66B-B1D6CA3E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9EDCD-A0C6-4679-AC77-5B3C119952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87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13-04-2021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11.jpg"/><Relationship Id="rId3" Type="http://schemas.microsoft.com/office/2007/relationships/media" Target="../media/media4.wav"/><Relationship Id="rId7" Type="http://schemas.microsoft.com/office/2007/relationships/media" Target="../media/media6.wav"/><Relationship Id="rId12" Type="http://schemas.openxmlformats.org/officeDocument/2006/relationships/image" Target="../media/image10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9.jpg"/><Relationship Id="rId5" Type="http://schemas.microsoft.com/office/2007/relationships/media" Target="../media/media5.wav"/><Relationship Id="rId10" Type="http://schemas.openxmlformats.org/officeDocument/2006/relationships/image" Target="../media/image8.jpg"/><Relationship Id="rId4" Type="http://schemas.openxmlformats.org/officeDocument/2006/relationships/audio" Target="../media/media4.wav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image" Target="../media/image3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6.png"/><Relationship Id="rId2" Type="http://schemas.openxmlformats.org/officeDocument/2006/relationships/audio" Target="../media/media7.wav"/><Relationship Id="rId16" Type="http://schemas.openxmlformats.org/officeDocument/2006/relationships/image" Target="../media/image14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13.xml"/><Relationship Id="rId5" Type="http://schemas.microsoft.com/office/2007/relationships/media" Target="../media/media9.wav"/><Relationship Id="rId15" Type="http://schemas.openxmlformats.org/officeDocument/2006/relationships/image" Target="../media/image13.png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image" Target="../media/image2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14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2364-654A-4C85-9712-A2FE943D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Modifying Spectrogram parameters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6064-A9DF-4517-910E-F6A3AB82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10</a:t>
            </a:fld>
            <a:endParaRPr lang="en-IN"/>
          </a:p>
        </p:txBody>
      </p:sp>
      <p:pic>
        <p:nvPicPr>
          <p:cNvPr id="16" name="Content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F12B3468-CA62-47F2-A5C2-6FFBE9721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50450"/>
            <a:ext cx="2684173" cy="1736692"/>
          </a:xfrm>
        </p:spPr>
      </p:pic>
      <p:pic>
        <p:nvPicPr>
          <p:cNvPr id="18" name="Picture 17" descr="A picture containing curtain&#10;&#10;Description automatically generated">
            <a:extLst>
              <a:ext uri="{FF2B5EF4-FFF2-40B4-BE49-F238E27FC236}">
                <a16:creationId xmlns:a16="http://schemas.microsoft.com/office/drawing/2014/main" id="{B90BFE79-48AB-461D-A976-48E0226D1D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4267922"/>
            <a:ext cx="2684173" cy="1705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BA03D-93BC-4CA3-9DD8-27C75803FB1C}"/>
              </a:ext>
            </a:extLst>
          </p:cNvPr>
          <p:cNvSpPr txBox="1"/>
          <p:nvPr/>
        </p:nvSpPr>
        <p:spPr>
          <a:xfrm>
            <a:off x="1689201" y="3787142"/>
            <a:ext cx="150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87ADD-C01A-4A70-9CA9-4CA504092C04}"/>
              </a:ext>
            </a:extLst>
          </p:cNvPr>
          <p:cNvSpPr txBox="1"/>
          <p:nvPr/>
        </p:nvSpPr>
        <p:spPr>
          <a:xfrm>
            <a:off x="1689201" y="5926733"/>
            <a:ext cx="150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Normal setup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4382D8-6014-4A71-B728-7BB7A62C8C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50" y="4262558"/>
            <a:ext cx="2680871" cy="17054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3A53F7-0D11-4EFE-9561-F4C1E51A3D9B}"/>
              </a:ext>
            </a:extLst>
          </p:cNvPr>
          <p:cNvSpPr txBox="1"/>
          <p:nvPr/>
        </p:nvSpPr>
        <p:spPr>
          <a:xfrm>
            <a:off x="8230132" y="5928934"/>
            <a:ext cx="304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Test setup – Lossy Generation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2844F9-83AA-4369-9DDD-954D81C53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06" y="2050451"/>
            <a:ext cx="2743158" cy="17366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73D902-CD6D-4569-B465-B2B9336164CD}"/>
              </a:ext>
            </a:extLst>
          </p:cNvPr>
          <p:cNvSpPr txBox="1"/>
          <p:nvPr/>
        </p:nvSpPr>
        <p:spPr>
          <a:xfrm>
            <a:off x="8094007" y="3787142"/>
            <a:ext cx="331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Test setup – Custom Generation</a:t>
            </a:r>
          </a:p>
        </p:txBody>
      </p:sp>
      <p:pic>
        <p:nvPicPr>
          <p:cNvPr id="27" name="fe_03_7501-01955-A-021514-022994-A_8k">
            <a:hlinkClick r:id="" action="ppaction://media"/>
            <a:extLst>
              <a:ext uri="{FF2B5EF4-FFF2-40B4-BE49-F238E27FC236}">
                <a16:creationId xmlns:a16="http://schemas.microsoft.com/office/drawing/2014/main" id="{703FAB77-2C77-4A8A-9144-307123FAB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91379" y="2613996"/>
            <a:ext cx="609600" cy="609600"/>
          </a:xfrm>
          <a:prstGeom prst="rect">
            <a:avLst/>
          </a:prstGeom>
        </p:spPr>
      </p:pic>
      <p:pic>
        <p:nvPicPr>
          <p:cNvPr id="28" name="fe_03_7501-01955-A-021514-022994-src-customdefault_diffPhase">
            <a:hlinkClick r:id="" action="ppaction://media"/>
            <a:extLst>
              <a:ext uri="{FF2B5EF4-FFF2-40B4-BE49-F238E27FC236}">
                <a16:creationId xmlns:a16="http://schemas.microsoft.com/office/drawing/2014/main" id="{708E5E15-4783-48B9-900A-6355BC1C84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91023" y="2613996"/>
            <a:ext cx="609600" cy="609600"/>
          </a:xfrm>
          <a:prstGeom prst="rect">
            <a:avLst/>
          </a:prstGeom>
        </p:spPr>
      </p:pic>
      <p:pic>
        <p:nvPicPr>
          <p:cNvPr id="29" name="fe_03_7501-01955-A-021514-022994-src-default">
            <a:hlinkClick r:id="" action="ppaction://media"/>
            <a:extLst>
              <a:ext uri="{FF2B5EF4-FFF2-40B4-BE49-F238E27FC236}">
                <a16:creationId xmlns:a16="http://schemas.microsoft.com/office/drawing/2014/main" id="{3C41EA4C-67CB-458C-BCB6-D6380E2B419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91379" y="4810476"/>
            <a:ext cx="609600" cy="609600"/>
          </a:xfrm>
          <a:prstGeom prst="rect">
            <a:avLst/>
          </a:prstGeom>
        </p:spPr>
      </p:pic>
      <p:pic>
        <p:nvPicPr>
          <p:cNvPr id="30" name="fe_03_7501-01955-A-021514-022994-src-nondefault">
            <a:hlinkClick r:id="" action="ppaction://media"/>
            <a:extLst>
              <a:ext uri="{FF2B5EF4-FFF2-40B4-BE49-F238E27FC236}">
                <a16:creationId xmlns:a16="http://schemas.microsoft.com/office/drawing/2014/main" id="{2C516FFC-3850-4A15-BD83-FC72EBAFF20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91023" y="4821573"/>
            <a:ext cx="609600" cy="609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5F7C37-2182-4AF6-B596-79B534CA38DB}"/>
              </a:ext>
            </a:extLst>
          </p:cNvPr>
          <p:cNvSpPr txBox="1"/>
          <p:nvPr/>
        </p:nvSpPr>
        <p:spPr>
          <a:xfrm>
            <a:off x="4610906" y="4909350"/>
            <a:ext cx="138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6.659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9BF8B1-3430-451C-B433-A6263F02C82E}"/>
              </a:ext>
            </a:extLst>
          </p:cNvPr>
          <p:cNvSpPr txBox="1"/>
          <p:nvPr/>
        </p:nvSpPr>
        <p:spPr>
          <a:xfrm>
            <a:off x="6199575" y="4909350"/>
            <a:ext cx="138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11.478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3E7007-1271-4689-AD2D-84728C281C65}"/>
              </a:ext>
            </a:extLst>
          </p:cNvPr>
          <p:cNvSpPr txBox="1"/>
          <p:nvPr/>
        </p:nvSpPr>
        <p:spPr>
          <a:xfrm>
            <a:off x="6199574" y="2734130"/>
            <a:ext cx="138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6.650</a:t>
            </a:r>
          </a:p>
        </p:txBody>
      </p:sp>
    </p:spTree>
    <p:extLst>
      <p:ext uri="{BB962C8B-B14F-4D97-AF65-F5344CB8AC3E}">
        <p14:creationId xmlns:p14="http://schemas.microsoft.com/office/powerpoint/2010/main" val="28560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8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56BF-6489-43F5-8FF0-10C104C3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Solutions to deal with longer samples: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2B36-8CFB-4246-B205-D39ECC95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Splitting the waveforms into smaller waveforms and training with their spectrograms.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IN" dirty="0"/>
              <a:t>Problems to tackle with this approach: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Keeping track of the order of the split waveform components.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Stitching the output spectrograms to obtain the resultant, complete, spectrogram for reconstruction.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The performance overhead involved in dealing with splitting and stitching during training/generation.</a:t>
            </a:r>
            <a:br>
              <a:rPr lang="en-IN" dirty="0"/>
            </a:br>
            <a:endParaRPr lang="en-IN" dirty="0"/>
          </a:p>
          <a:p>
            <a:pPr marL="749808" lvl="1" indent="-457200">
              <a:buFont typeface="+mj-lt"/>
              <a:buAutoNum type="alphaLcParenR"/>
            </a:pPr>
            <a:r>
              <a:rPr lang="en-IN" dirty="0"/>
              <a:t>A modified approach that works: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Instead of splitting the waveforms, apply the split on the spectrogram of the full sample. It is easier to keep track and restitch a spectrogram than to restitch a waveform (since the dims are whole numbers).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This alleviates the need to treat long samples separately, and we get to retain the original model – we train the model as before, but for generation, we break a large spectrogram of a sample into smaller components and treat them as individual samples.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Smaller spectrograms (say, for 4 secs sample) perform well even when resized (evident from previous weeks’ experiments)</a:t>
            </a:r>
          </a:p>
          <a:p>
            <a:pPr marL="932688" lvl="2" indent="-457200">
              <a:buFont typeface="+mj-lt"/>
              <a:buAutoNum type="romanLcPeriod"/>
            </a:pPr>
            <a:r>
              <a:rPr lang="en-IN" dirty="0"/>
              <a:t>And, since the generation process in CUT is sequential, this lifts the overhead of keeping track of order of components.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EB023-AA7A-4151-9CF1-E79E5060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02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617E-2C35-442F-942E-CEDDC4CA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for splitting and stitching: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64E0-4E35-4657-9E30-84FA8068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Wrote python modules to facilitate splitting and stitching spectrograms.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Results are as follows: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A2CD-1AFA-4DF1-8DCF-A9D8812D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6F8FF5-4561-4D01-95DB-D398CF51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14637"/>
            <a:ext cx="5734050" cy="1228725"/>
          </a:xfrm>
          <a:prstGeom prst="rect">
            <a:avLst/>
          </a:prstGeom>
        </p:spPr>
      </p:pic>
      <p:pic>
        <p:nvPicPr>
          <p:cNvPr id="7" name="test_new">
            <a:hlinkClick r:id="" action="ppaction://media"/>
            <a:extLst>
              <a:ext uri="{FF2B5EF4-FFF2-40B4-BE49-F238E27FC236}">
                <a16:creationId xmlns:a16="http://schemas.microsoft.com/office/drawing/2014/main" id="{5A7FCE30-401C-4FB4-8670-D4626C9C9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26442" y="3124199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F9C43-2B6D-476C-87A3-A25FA081E088}"/>
              </a:ext>
            </a:extLst>
          </p:cNvPr>
          <p:cNvSpPr txBox="1"/>
          <p:nvPr/>
        </p:nvSpPr>
        <p:spPr>
          <a:xfrm>
            <a:off x="7831154" y="3244333"/>
            <a:ext cx="142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Original File</a:t>
            </a:r>
          </a:p>
        </p:txBody>
      </p:sp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8904C3C-E72D-48BE-8704-21D21B6E39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" y="4261655"/>
            <a:ext cx="2438400" cy="1228725"/>
          </a:xfrm>
          <a:prstGeom prst="rect">
            <a:avLst/>
          </a:prstGeom>
        </p:spPr>
      </p:pic>
      <p:pic>
        <p:nvPicPr>
          <p:cNvPr id="18" name="Picture 1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8129051-E82E-42A1-9840-F6CE5CB19B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4261654"/>
            <a:ext cx="2438400" cy="1228725"/>
          </a:xfrm>
          <a:prstGeom prst="rect">
            <a:avLst/>
          </a:prstGeom>
        </p:spPr>
      </p:pic>
      <p:pic>
        <p:nvPicPr>
          <p:cNvPr id="20" name="Picture 19" descr="A close up of a white surface&#10;&#10;Description automatically generated with low confidence">
            <a:extLst>
              <a:ext uri="{FF2B5EF4-FFF2-40B4-BE49-F238E27FC236}">
                <a16:creationId xmlns:a16="http://schemas.microsoft.com/office/drawing/2014/main" id="{722E5732-2390-466F-9F3D-E25685C451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39" y="4261654"/>
            <a:ext cx="857250" cy="1228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11224-3DD1-4BA3-8BAA-05ED66B8867B}"/>
              </a:ext>
            </a:extLst>
          </p:cNvPr>
          <p:cNvSpPr txBox="1"/>
          <p:nvPr/>
        </p:nvSpPr>
        <p:spPr>
          <a:xfrm>
            <a:off x="5864693" y="5527926"/>
            <a:ext cx="142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Comp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8D5FC-6516-4D27-97E7-C54939FF3608}"/>
              </a:ext>
            </a:extLst>
          </p:cNvPr>
          <p:cNvSpPr txBox="1"/>
          <p:nvPr/>
        </p:nvSpPr>
        <p:spPr>
          <a:xfrm>
            <a:off x="4130541" y="5527926"/>
            <a:ext cx="142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Comp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225A6-1B23-400F-895D-EF4EB6E58F42}"/>
              </a:ext>
            </a:extLst>
          </p:cNvPr>
          <p:cNvSpPr txBox="1"/>
          <p:nvPr/>
        </p:nvSpPr>
        <p:spPr>
          <a:xfrm>
            <a:off x="1605814" y="5538505"/>
            <a:ext cx="142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Comp 1</a:t>
            </a:r>
          </a:p>
        </p:txBody>
      </p:sp>
      <p:pic>
        <p:nvPicPr>
          <p:cNvPr id="24" name="test_new_1_recon">
            <a:hlinkClick r:id="" action="ppaction://media"/>
            <a:extLst>
              <a:ext uri="{FF2B5EF4-FFF2-40B4-BE49-F238E27FC236}">
                <a16:creationId xmlns:a16="http://schemas.microsoft.com/office/drawing/2014/main" id="{0D4BDF3A-BACC-44CE-92B8-F2D547A1D0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33718" y="5872301"/>
            <a:ext cx="369332" cy="369332"/>
          </a:xfrm>
          <a:prstGeom prst="rect">
            <a:avLst/>
          </a:prstGeom>
        </p:spPr>
      </p:pic>
      <p:pic>
        <p:nvPicPr>
          <p:cNvPr id="25" name="test_new_2_recon">
            <a:hlinkClick r:id="" action="ppaction://media"/>
            <a:extLst>
              <a:ext uri="{FF2B5EF4-FFF2-40B4-BE49-F238E27FC236}">
                <a16:creationId xmlns:a16="http://schemas.microsoft.com/office/drawing/2014/main" id="{BBAAFF2E-E914-494F-B3FD-9D5F309777A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58445" y="5872301"/>
            <a:ext cx="369332" cy="369332"/>
          </a:xfrm>
          <a:prstGeom prst="rect">
            <a:avLst/>
          </a:prstGeom>
        </p:spPr>
      </p:pic>
      <p:pic>
        <p:nvPicPr>
          <p:cNvPr id="26" name="test_new_3_recon">
            <a:hlinkClick r:id="" action="ppaction://media"/>
            <a:extLst>
              <a:ext uri="{FF2B5EF4-FFF2-40B4-BE49-F238E27FC236}">
                <a16:creationId xmlns:a16="http://schemas.microsoft.com/office/drawing/2014/main" id="{5B695B45-BE08-4399-AF70-9C278B68EDC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2597" y="5872301"/>
            <a:ext cx="369332" cy="369332"/>
          </a:xfrm>
          <a:prstGeom prst="rect">
            <a:avLst/>
          </a:prstGeom>
        </p:spPr>
      </p:pic>
      <p:pic>
        <p:nvPicPr>
          <p:cNvPr id="27" name="test_new_recon">
            <a:hlinkClick r:id="" action="ppaction://media"/>
            <a:extLst>
              <a:ext uri="{FF2B5EF4-FFF2-40B4-BE49-F238E27FC236}">
                <a16:creationId xmlns:a16="http://schemas.microsoft.com/office/drawing/2014/main" id="{0E070B3C-A4A6-484D-8909-6F1A3F8E945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66384" y="4571216"/>
            <a:ext cx="609600" cy="60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536415-C15D-4B8A-AD42-8B643179B4A6}"/>
              </a:ext>
            </a:extLst>
          </p:cNvPr>
          <p:cNvSpPr txBox="1"/>
          <p:nvPr/>
        </p:nvSpPr>
        <p:spPr>
          <a:xfrm>
            <a:off x="8983679" y="4414351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Audio Reconstructed after stitching components together.</a:t>
            </a:r>
          </a:p>
        </p:txBody>
      </p:sp>
    </p:spTree>
    <p:extLst>
      <p:ext uri="{BB962C8B-B14F-4D97-AF65-F5344CB8AC3E}">
        <p14:creationId xmlns:p14="http://schemas.microsoft.com/office/powerpoint/2010/main" val="21935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4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80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Train CUT implementation with longer samples to determine by how bad the results are when longer samples are resized to 256x256.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Explore and assess viability of using different transforms instead of resizing (to maintain aspect ratio).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Try training CUT without resizing the samples (remove the resize transform module from the pre-processing pipeline) and assess the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Study solutions to deal with longer samples – because CUT resizes the spectrograms to a fixed size of 256x256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IN" dirty="0"/>
              <a:t>Use modified parameters for extracting spectrograms of longer samples.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IN" dirty="0"/>
              <a:t>Splitting input audio into shorter samples and then feeding to CUT.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CF72-6BBD-486C-A6AF-3C3B2FAC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longer samples to determine the impact on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9D9A-36B4-4FE2-8F1C-933B7D8C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To properly assess the impact of generation with long samples, we train the current implementation of CUT with longer samples (~14 secs instead of ~6 secs) from the RATS corpus.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As predicted, the LSD score takes a hit. LSD goes from a score of </a:t>
            </a:r>
            <a:r>
              <a:rPr lang="en-IN" b="1" dirty="0"/>
              <a:t>6.05</a:t>
            </a:r>
            <a:r>
              <a:rPr lang="en-IN" dirty="0"/>
              <a:t> (short samples) to </a:t>
            </a:r>
            <a:r>
              <a:rPr lang="en-IN" b="1" dirty="0"/>
              <a:t>7.10 </a:t>
            </a:r>
            <a:r>
              <a:rPr lang="en-IN" dirty="0"/>
              <a:t>(long samples).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Results are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9A116-9573-43DB-8784-AB6579ED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449DE-AEBD-4503-83C4-C83917243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74" y="3763568"/>
            <a:ext cx="3491081" cy="2105526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D0931F7-87E0-4CEC-9CD1-8B905A0D2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16" y="3763568"/>
            <a:ext cx="3481619" cy="2105526"/>
          </a:xfrm>
          <a:prstGeom prst="rect">
            <a:avLst/>
          </a:prstGeom>
        </p:spPr>
      </p:pic>
      <p:pic>
        <p:nvPicPr>
          <p:cNvPr id="9" name="fe_03_18011-02977-B-029712-031210-A_8k">
            <a:hlinkClick r:id="" action="ppaction://media"/>
            <a:extLst>
              <a:ext uri="{FF2B5EF4-FFF2-40B4-BE49-F238E27FC236}">
                <a16:creationId xmlns:a16="http://schemas.microsoft.com/office/drawing/2014/main" id="{5E40B5BD-479F-4399-B9AD-DB9D05B25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97053" y="4511531"/>
            <a:ext cx="609600" cy="609600"/>
          </a:xfrm>
          <a:prstGeom prst="rect">
            <a:avLst/>
          </a:prstGeom>
        </p:spPr>
      </p:pic>
      <p:pic>
        <p:nvPicPr>
          <p:cNvPr id="10" name="fe_03_18011-02977-B-029712-031210-src_serialGEN">
            <a:hlinkClick r:id="" action="ppaction://media"/>
            <a:extLst>
              <a:ext uri="{FF2B5EF4-FFF2-40B4-BE49-F238E27FC236}">
                <a16:creationId xmlns:a16="http://schemas.microsoft.com/office/drawing/2014/main" id="{4A3144D9-595E-42E5-9137-82F12EDFF7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46080" y="4511531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772498-CD19-4FC1-AA8D-2CD68F22E1B7}"/>
              </a:ext>
            </a:extLst>
          </p:cNvPr>
          <p:cNvSpPr txBox="1"/>
          <p:nvPr/>
        </p:nvSpPr>
        <p:spPr>
          <a:xfrm>
            <a:off x="2176940" y="5955552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DDD48-BCB5-4A4D-9BA7-6F60DF20301F}"/>
              </a:ext>
            </a:extLst>
          </p:cNvPr>
          <p:cNvSpPr txBox="1"/>
          <p:nvPr/>
        </p:nvSpPr>
        <p:spPr>
          <a:xfrm>
            <a:off x="7523451" y="5977468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859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CE5E-4C48-4021-B435-D50095B4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Assessing a viable alternative to the resizing transform – Cropping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FC26-B41D-4EC8-A4F9-1365C41A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 CUT implementation, in its original implementation, used a variety of transforms like resize, width-scaling, zoom, random crop,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removed the excessive transforms and retained only resize transform in the lite-version of CUT. This effectively improved the performance of CUT when fed with spectrograms.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is clear that, due to inefficiency and limitations of rescaling algorithms, this implementation would break for longer audio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We, therefore, explore </a:t>
            </a:r>
            <a:r>
              <a:rPr lang="en-IN" b="1" dirty="0"/>
              <a:t>CenterCrop</a:t>
            </a:r>
            <a:r>
              <a:rPr lang="en-IN" dirty="0"/>
              <a:t> – a torchVision transform that crops the image when it is passed through this transform.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would, effectively solve the problem of training with longer samples as we would only crop and extract a small portion to learn the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EF5D1-4838-4593-9457-DC8D2A15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7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5826-2614-41F5-9274-CB295A9A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Assessing a viable alternative to the resizing transform – Cropping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D761-F8EA-45FA-9A6E-EBDBDD3F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i="1" dirty="0"/>
              <a:t>Problems with this approach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Since CUT is an image-to-image translation model, it uses images from both domains to learn the mapping (that too unpaired images).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So, this approach would fail if a sample from domain A has no speech activity in the cropped portion but the randomly chosen domain B sample crop has instances of speech.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The model would end up learning an incorrect mapping.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This also poses a problem during the generation process.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cannot just generate fake output for the cropped portion, we need to apply the mapping to the entire spectrogram.</a:t>
            </a:r>
          </a:p>
          <a:p>
            <a:pPr marL="0">
              <a:buNone/>
            </a:pPr>
            <a:r>
              <a:rPr lang="en-IN" i="1" dirty="0"/>
              <a:t>Partial Solution to the problems above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can use paired samples for training – so the corresponding crops are matched and mapping learned accordingly.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8FCF7-730C-4B8B-8E92-6EB9D0C5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FCDB2-5865-4BB0-AA42-DCFF514EFF87}"/>
              </a:ext>
            </a:extLst>
          </p:cNvPr>
          <p:cNvSpPr txBox="1"/>
          <p:nvPr/>
        </p:nvSpPr>
        <p:spPr>
          <a:xfrm>
            <a:off x="1097280" y="6027938"/>
            <a:ext cx="8259784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IN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</a:t>
            </a:r>
            <a:r>
              <a: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partial solution discussed here is a part of more viable solution discussed later.</a:t>
            </a:r>
          </a:p>
        </p:txBody>
      </p:sp>
    </p:spTree>
    <p:extLst>
      <p:ext uri="{BB962C8B-B14F-4D97-AF65-F5344CB8AC3E}">
        <p14:creationId xmlns:p14="http://schemas.microsoft.com/office/powerpoint/2010/main" val="11282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7918-F421-4769-ABC9-F9D7A301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without the resize transform: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9BA8-859E-48A2-82AC-7F41F0EC4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Here, we trained CUT with long paired samples by bypassing the resize transform.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This led to varied spectrogram sizes for the training samples, and ultimately resulted in the model </a:t>
            </a:r>
            <a:r>
              <a:rPr lang="en-IN" b="1" dirty="0"/>
              <a:t>not converging properly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 results generated were extremely poor, this leads to the conclusion that uniformity in the input training samples is important and the use of resize transform is unescapable.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Results: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879A1-930C-44C7-B516-9D4C90C0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 descr="A picture containing red, bright&#10;&#10;Description automatically generated">
            <a:extLst>
              <a:ext uri="{FF2B5EF4-FFF2-40B4-BE49-F238E27FC236}">
                <a16:creationId xmlns:a16="http://schemas.microsoft.com/office/drawing/2014/main" id="{5FCD6D09-D6CA-4F85-8D9C-2CF9501D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75" y="4186990"/>
            <a:ext cx="3501515" cy="2117558"/>
          </a:xfrm>
          <a:prstGeom prst="rect">
            <a:avLst/>
          </a:prstGeom>
        </p:spPr>
      </p:pic>
      <p:pic>
        <p:nvPicPr>
          <p:cNvPr id="8" name="Picture 7" descr="A picture containing text, orange, light&#10;&#10;Description automatically generated">
            <a:extLst>
              <a:ext uri="{FF2B5EF4-FFF2-40B4-BE49-F238E27FC236}">
                <a16:creationId xmlns:a16="http://schemas.microsoft.com/office/drawing/2014/main" id="{030B35C5-9C8F-42A8-85C8-2F91E214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12" y="4186990"/>
            <a:ext cx="3499817" cy="2117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DCC41-5A9C-4C1A-A561-EFF20ECDA92F}"/>
              </a:ext>
            </a:extLst>
          </p:cNvPr>
          <p:cNvSpPr txBox="1"/>
          <p:nvPr/>
        </p:nvSpPr>
        <p:spPr>
          <a:xfrm>
            <a:off x="5548964" y="5061103"/>
            <a:ext cx="11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E951A-68A2-4073-B0E6-A9E6872824CA}"/>
              </a:ext>
            </a:extLst>
          </p:cNvPr>
          <p:cNvSpPr txBox="1"/>
          <p:nvPr/>
        </p:nvSpPr>
        <p:spPr>
          <a:xfrm>
            <a:off x="10010275" y="5061103"/>
            <a:ext cx="11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6477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9C05-5076-45AE-8BB6-97618756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Solutions to deal with longer samples: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B82E-1797-4890-9730-9AB62CFDA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Modifying the parameters for spectrogram extraction of longer samples: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The size of the spectrogram depends on a set of parameters: no. of FFT bins, hop length, and window size. Hence, it can be altered if we modify these.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Thus, we can obtain a smaller spectrogram for even a longer sample.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test the above approach in the following experimental setup:</a:t>
            </a:r>
          </a:p>
          <a:p>
            <a:pPr lvl="2"/>
            <a:r>
              <a:rPr lang="en-IN" dirty="0"/>
              <a:t>Training: Unpaired RATS samples (~6 secs)</a:t>
            </a:r>
            <a:br>
              <a:rPr lang="en-IN" dirty="0"/>
            </a:br>
            <a:r>
              <a:rPr lang="en-IN" dirty="0"/>
              <a:t>Generation: Unpaired RATS samples (~14 secs)</a:t>
            </a:r>
            <a:br>
              <a:rPr lang="en-IN" dirty="0"/>
            </a:br>
            <a:endParaRPr lang="en-IN" dirty="0"/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Parameters used previously. (</a:t>
            </a:r>
            <a:r>
              <a:rPr lang="en-IN" b="1" dirty="0"/>
              <a:t>Normal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 err="1"/>
              <a:t>n_fft</a:t>
            </a:r>
            <a:r>
              <a:rPr lang="en-IN" dirty="0"/>
              <a:t> = 256, </a:t>
            </a:r>
            <a:r>
              <a:rPr lang="en-IN" dirty="0" err="1"/>
              <a:t>hop_length</a:t>
            </a:r>
            <a:r>
              <a:rPr lang="en-IN" dirty="0"/>
              <a:t> = 64, </a:t>
            </a:r>
            <a:r>
              <a:rPr lang="en-IN" dirty="0" err="1"/>
              <a:t>win_size</a:t>
            </a:r>
            <a:r>
              <a:rPr lang="en-IN" dirty="0"/>
              <a:t> = 256 (defaults)</a:t>
            </a:r>
            <a:br>
              <a:rPr lang="en-IN" dirty="0"/>
            </a:br>
            <a:endParaRPr lang="en-IN" dirty="0"/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Modified parameters that reduce spectrogram dimension. (</a:t>
            </a:r>
            <a:r>
              <a:rPr lang="en-IN" b="1" dirty="0"/>
              <a:t>Test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 err="1"/>
              <a:t>n_fft</a:t>
            </a:r>
            <a:r>
              <a:rPr lang="en-IN" dirty="0"/>
              <a:t> = 256, </a:t>
            </a:r>
            <a:r>
              <a:rPr lang="en-IN" dirty="0" err="1"/>
              <a:t>hop_length</a:t>
            </a:r>
            <a:r>
              <a:rPr lang="en-IN" dirty="0"/>
              <a:t> = 128, </a:t>
            </a:r>
            <a:r>
              <a:rPr lang="en-IN" dirty="0" err="1"/>
              <a:t>win_size</a:t>
            </a:r>
            <a:r>
              <a:rPr lang="en-IN" dirty="0"/>
              <a:t> = 256</a:t>
            </a:r>
            <a:br>
              <a:rPr lang="en-IN" dirty="0"/>
            </a:br>
            <a:endParaRPr lang="en-IN" dirty="0"/>
          </a:p>
          <a:p>
            <a:pPr marL="201168" lvl="1" indent="0">
              <a:buNone/>
            </a:pPr>
            <a:endParaRPr lang="en-IN" sz="1200" i="1" dirty="0"/>
          </a:p>
          <a:p>
            <a:pPr marL="201168" lvl="1" indent="0">
              <a:buNone/>
            </a:pPr>
            <a:r>
              <a:rPr lang="en-IN" sz="1200" i="1" dirty="0"/>
              <a:t> The effect of these on the spectrogram size is documented in the next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55786-14CD-4986-ADCE-AF4173CB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40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54E6-1D63-427A-A216-AEF042B5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Modifying Spectrogram parameters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424D-8238-4B21-91A2-F7759A6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By modifying the parameters, we can go from (A) to (B).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77819-8B11-4965-B4BF-13B56379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EAF56BE6-FE06-4B82-B506-CEEF9501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368004"/>
            <a:ext cx="5734050" cy="1228725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EB330F1E-ACAA-4FF1-AB5E-3CDED9B7A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67" y="4640369"/>
            <a:ext cx="2867025" cy="122872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5609DF0-B19D-41D9-9956-16333B618462}"/>
              </a:ext>
            </a:extLst>
          </p:cNvPr>
          <p:cNvSpPr/>
          <p:nvPr/>
        </p:nvSpPr>
        <p:spPr>
          <a:xfrm>
            <a:off x="5837721" y="3781258"/>
            <a:ext cx="577515" cy="674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D82AE-8C92-4548-808D-666DA12208C2}"/>
              </a:ext>
            </a:extLst>
          </p:cNvPr>
          <p:cNvSpPr txBox="1"/>
          <p:nvPr/>
        </p:nvSpPr>
        <p:spPr>
          <a:xfrm>
            <a:off x="9082460" y="2797700"/>
            <a:ext cx="213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(A); </a:t>
            </a:r>
            <a:r>
              <a:rPr lang="en-IN" dirty="0" err="1"/>
              <a:t>hop_length</a:t>
            </a:r>
            <a:r>
              <a:rPr lang="en-IN" dirty="0"/>
              <a:t> = 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AF8A5-BCB7-48A5-BF50-5F747BAE064C}"/>
              </a:ext>
            </a:extLst>
          </p:cNvPr>
          <p:cNvSpPr txBox="1"/>
          <p:nvPr/>
        </p:nvSpPr>
        <p:spPr>
          <a:xfrm>
            <a:off x="7740316" y="5070065"/>
            <a:ext cx="231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(B); </a:t>
            </a:r>
            <a:r>
              <a:rPr lang="en-IN" dirty="0" err="1"/>
              <a:t>hop_length</a:t>
            </a:r>
            <a:r>
              <a:rPr lang="en-IN" dirty="0"/>
              <a:t> = 128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2B344-3465-4614-9EC5-C16A51D91293}"/>
              </a:ext>
            </a:extLst>
          </p:cNvPr>
          <p:cNvSpPr txBox="1"/>
          <p:nvPr/>
        </p:nvSpPr>
        <p:spPr>
          <a:xfrm>
            <a:off x="1588168" y="2793426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(129, 602)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8BD0C-D36F-4891-996C-4D52B45DDFB8}"/>
              </a:ext>
            </a:extLst>
          </p:cNvPr>
          <p:cNvSpPr txBox="1"/>
          <p:nvPr/>
        </p:nvSpPr>
        <p:spPr>
          <a:xfrm>
            <a:off x="2919663" y="5070065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(129, 301)</a:t>
            </a:r>
          </a:p>
        </p:txBody>
      </p:sp>
    </p:spTree>
    <p:extLst>
      <p:ext uri="{BB962C8B-B14F-4D97-AF65-F5344CB8AC3E}">
        <p14:creationId xmlns:p14="http://schemas.microsoft.com/office/powerpoint/2010/main" val="304831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A03C-E447-417F-B73C-D0A0CFBE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Modifying Spectrogram parameters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2399-2A66-4962-A7C8-B29372C8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But, by making the spectrogram shorter you are increasing the </a:t>
            </a:r>
            <a:r>
              <a:rPr lang="en-GB" b="0" i="0" dirty="0">
                <a:solidFill>
                  <a:srgbClr val="404040"/>
                </a:solidFill>
                <a:effectLst/>
              </a:rPr>
              <a:t>number of audio samples between adjacent STFT columns</a:t>
            </a:r>
            <a:r>
              <a:rPr lang="en-IN" dirty="0"/>
              <a:t>. This is evident from the fact that if we reconstruct the audio, a 14-sec audio is now 7-sec audio (for previous example)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To tackle this, we look at it from a CV point of view. i.e. after generation using the shorter spectrogram, we resize the output to the </a:t>
            </a:r>
            <a:r>
              <a:rPr lang="en-IN" b="1" dirty="0"/>
              <a:t>normal</a:t>
            </a:r>
            <a:r>
              <a:rPr lang="en-IN" dirty="0"/>
              <a:t> spectrogram dimensions and use the </a:t>
            </a:r>
            <a:r>
              <a:rPr lang="en-IN" b="1" dirty="0"/>
              <a:t>normal</a:t>
            </a:r>
            <a:r>
              <a:rPr lang="en-IN" dirty="0"/>
              <a:t> phase for reconstruction.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 results and the LSDs for each are documented in the next 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C1C-E374-42A6-8F3F-937FFD47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92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1242</Words>
  <Application>Microsoft Office PowerPoint</Application>
  <PresentationFormat>Widescreen</PresentationFormat>
  <Paragraphs>103</Paragraphs>
  <Slides>13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Retrospect</vt:lpstr>
      <vt:lpstr>Generating noisy speech data from clean data in the frequency domain using Deep Learning Methods</vt:lpstr>
      <vt:lpstr>Tasks to be completed:</vt:lpstr>
      <vt:lpstr>Training CUT with longer samples to determine the impact on performance:</vt:lpstr>
      <vt:lpstr>Assessing a viable alternative to the resizing transform – Cropping (I)</vt:lpstr>
      <vt:lpstr>Assessing a viable alternative to the resizing transform – Cropping (II)</vt:lpstr>
      <vt:lpstr>Training CUT without the resize transform:</vt:lpstr>
      <vt:lpstr>Solutions to deal with longer samples: (I)</vt:lpstr>
      <vt:lpstr>Modifying Spectrogram parameters (cont’d)</vt:lpstr>
      <vt:lpstr>Modifying Spectrogram parameters (cont’d)</vt:lpstr>
      <vt:lpstr>Modifying Spectrogram parameters (cont’d)</vt:lpstr>
      <vt:lpstr>Solutions to deal with longer samples: (II)</vt:lpstr>
      <vt:lpstr>Modules for splitting and stitching: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SHANTAVEERAPPA SHIROL-170905178</dc:creator>
  <cp:lastModifiedBy>SHASHANK SHANTAVEERAPPA SHIROL-170905178</cp:lastModifiedBy>
  <cp:revision>150</cp:revision>
  <dcterms:created xsi:type="dcterms:W3CDTF">2021-04-12T07:55:12Z</dcterms:created>
  <dcterms:modified xsi:type="dcterms:W3CDTF">2021-04-13T05:38:44Z</dcterms:modified>
</cp:coreProperties>
</file>